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58" r:id="rId4"/>
    <p:sldId id="259" r:id="rId5"/>
    <p:sldId id="260" r:id="rId6"/>
    <p:sldId id="261" r:id="rId7"/>
    <p:sldId id="263" r:id="rId8"/>
    <p:sldId id="264" r:id="rId9"/>
    <p:sldId id="262"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B2D16-1728-4B39-B3D9-8B7509C69B7B}" type="datetimeFigureOut">
              <a:rPr lang="it-IT" smtClean="0"/>
              <a:pPr/>
              <a:t>01/06/2020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44E79-172F-4629-9272-3583A8CAD18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B444E79-172F-4629-9272-3583A8CAD187}" type="slidenum">
              <a:rPr lang="it-IT" smtClean="0"/>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1952B8B-D189-4783-8F17-CF4AB105CFB9}" type="datetimeFigureOut">
              <a:rPr lang="it-IT" smtClean="0"/>
              <a:pPr/>
              <a:t>01/06/2020</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F3CF2D3-7FCC-4777-B12F-F5557C97B81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F1952B8B-D189-4783-8F17-CF4AB105CFB9}" type="datetimeFigureOut">
              <a:rPr lang="it-IT" smtClean="0"/>
              <a:pPr/>
              <a:t>01/06/2020</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F3CF2D3-7FCC-4777-B12F-F5557C97B81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1952B8B-D189-4783-8F17-CF4AB105CFB9}" type="datetimeFigureOut">
              <a:rPr lang="it-IT" smtClean="0"/>
              <a:pPr/>
              <a:t>01/06/2020</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F1952B8B-D189-4783-8F17-CF4AB105CFB9}" type="datetimeFigureOut">
              <a:rPr lang="it-IT" smtClean="0"/>
              <a:pPr/>
              <a:t>01/06/2020</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F3CF2D3-7FCC-4777-B12F-F5557C97B81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F1952B8B-D189-4783-8F17-CF4AB105CFB9}" type="datetimeFigureOut">
              <a:rPr lang="it-IT" smtClean="0"/>
              <a:pPr/>
              <a:t>01/06/2020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2F3CF2D3-7FCC-4777-B12F-F5557C97B818}"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1952B8B-D189-4783-8F17-CF4AB105CFB9}" type="datetimeFigureOut">
              <a:rPr lang="it-IT" smtClean="0"/>
              <a:pPr/>
              <a:t>01/06/2020</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F3CF2D3-7FCC-4777-B12F-F5557C97B818}"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1538" y="571480"/>
            <a:ext cx="7358114" cy="5500726"/>
          </a:xfrm>
        </p:spPr>
        <p:txBody>
          <a:bodyPr/>
          <a:lstStyle/>
          <a:p>
            <a:pPr algn="ctr"/>
            <a:r>
              <a:rPr lang="it-IT" sz="2000" dirty="0" smtClean="0">
                <a:solidFill>
                  <a:srgbClr val="C00000"/>
                </a:solidFill>
              </a:rPr>
              <a:t>UN’</a:t>
            </a:r>
            <a:r>
              <a:rPr lang="it-IT" sz="2000" dirty="0" err="1" smtClean="0">
                <a:solidFill>
                  <a:srgbClr val="C00000"/>
                </a:solidFill>
              </a:rPr>
              <a:t>ESPERIENZa</a:t>
            </a:r>
            <a:r>
              <a:rPr lang="it-IT" sz="2000" dirty="0" smtClean="0">
                <a:solidFill>
                  <a:srgbClr val="C00000"/>
                </a:solidFill>
              </a:rPr>
              <a:t>  </a:t>
            </a:r>
            <a:r>
              <a:rPr lang="it-IT" sz="2000" dirty="0" err="1" smtClean="0">
                <a:solidFill>
                  <a:srgbClr val="C00000"/>
                </a:solidFill>
              </a:rPr>
              <a:t>DI</a:t>
            </a:r>
            <a:r>
              <a:rPr lang="it-IT" sz="2000" dirty="0" smtClean="0">
                <a:solidFill>
                  <a:srgbClr val="C00000"/>
                </a:solidFill>
              </a:rPr>
              <a:t> </a:t>
            </a:r>
            <a:r>
              <a:rPr lang="it-IT" sz="2000" dirty="0" smtClean="0">
                <a:solidFill>
                  <a:srgbClr val="C00000"/>
                </a:solidFill>
              </a:rPr>
              <a:t>DIDATTICA  </a:t>
            </a:r>
            <a:r>
              <a:rPr lang="it-IT" sz="2000" dirty="0" smtClean="0">
                <a:solidFill>
                  <a:srgbClr val="C00000"/>
                </a:solidFill>
              </a:rPr>
              <a:t>A DISTANZA</a:t>
            </a:r>
            <a:br>
              <a:rPr lang="it-IT" sz="2000" dirty="0" smtClean="0">
                <a:solidFill>
                  <a:srgbClr val="C00000"/>
                </a:solidFill>
              </a:rPr>
            </a:br>
            <a:r>
              <a:rPr lang="it-IT" sz="2000" dirty="0" smtClean="0">
                <a:solidFill>
                  <a:srgbClr val="C00000"/>
                </a:solidFill>
              </a:rPr>
              <a:t>I. C.PONTECORVO2</a:t>
            </a:r>
            <a:br>
              <a:rPr lang="it-IT" sz="2000" dirty="0" smtClean="0">
                <a:solidFill>
                  <a:srgbClr val="C00000"/>
                </a:solidFill>
              </a:rPr>
            </a:br>
            <a:r>
              <a:rPr lang="it-IT" sz="2000" dirty="0" smtClean="0">
                <a:solidFill>
                  <a:srgbClr val="C00000"/>
                </a:solidFill>
              </a:rPr>
              <a:t>CLASSI SECONDE  </a:t>
            </a:r>
            <a:r>
              <a:rPr lang="it-IT" sz="2000" dirty="0" err="1" smtClean="0">
                <a:solidFill>
                  <a:srgbClr val="C00000"/>
                </a:solidFill>
              </a:rPr>
              <a:t>SC</a:t>
            </a:r>
            <a:r>
              <a:rPr lang="it-IT" sz="2000" dirty="0" smtClean="0">
                <a:solidFill>
                  <a:srgbClr val="C00000"/>
                </a:solidFill>
              </a:rPr>
              <a:t>. PRIMARIA  PAOLA SARRO</a:t>
            </a:r>
            <a:br>
              <a:rPr lang="it-IT" sz="2000" dirty="0" smtClean="0">
                <a:solidFill>
                  <a:srgbClr val="C00000"/>
                </a:solidFill>
              </a:rPr>
            </a:br>
            <a:r>
              <a:rPr lang="it-IT" sz="2000" dirty="0" smtClean="0">
                <a:solidFill>
                  <a:schemeClr val="accent1">
                    <a:lumMod val="75000"/>
                  </a:schemeClr>
                </a:solidFill>
              </a:rPr>
              <a:t>Carissima dirigente Dottoressa Rita Cavallo, carissimi docenti, carissimi compagni di scuola, </a:t>
            </a:r>
            <a:r>
              <a:rPr lang="it-IT" sz="1600" dirty="0" smtClean="0">
                <a:solidFill>
                  <a:schemeClr val="accent4">
                    <a:lumMod val="75000"/>
                  </a:schemeClr>
                </a:solidFill>
              </a:rPr>
              <a:t>siamo giunti alla fine dell’anno scolastico 2019/2020, dopo </a:t>
            </a:r>
            <a:r>
              <a:rPr lang="it-IT" sz="1600" dirty="0" smtClean="0">
                <a:solidFill>
                  <a:schemeClr val="accent4">
                    <a:lumMod val="75000"/>
                  </a:schemeClr>
                </a:solidFill>
              </a:rPr>
              <a:t>tante </a:t>
            </a:r>
            <a:r>
              <a:rPr lang="it-IT" sz="1600" dirty="0" smtClean="0">
                <a:solidFill>
                  <a:schemeClr val="accent4">
                    <a:lumMod val="75000"/>
                  </a:schemeClr>
                </a:solidFill>
              </a:rPr>
              <a:t>video lezioni e attività in cui </a:t>
            </a:r>
            <a:r>
              <a:rPr lang="it-IT" sz="1600" dirty="0" smtClean="0">
                <a:solidFill>
                  <a:schemeClr val="accent4">
                    <a:lumMod val="75000"/>
                  </a:schemeClr>
                </a:solidFill>
              </a:rPr>
              <a:t>ognuno </a:t>
            </a:r>
            <a:r>
              <a:rPr lang="it-IT" sz="1600" dirty="0" smtClean="0">
                <a:solidFill>
                  <a:schemeClr val="accent4">
                    <a:lumMod val="75000"/>
                  </a:schemeClr>
                </a:solidFill>
              </a:rPr>
              <a:t>ha espresso se stesso, pubblichiamo con gioia immensa un lavoro </a:t>
            </a:r>
            <a:r>
              <a:rPr lang="it-IT" sz="1600" dirty="0" smtClean="0">
                <a:solidFill>
                  <a:schemeClr val="accent4">
                    <a:lumMod val="75000"/>
                  </a:schemeClr>
                </a:solidFill>
              </a:rPr>
              <a:t>collettivo svolto a distanza, ma che ci ha reso più uniti di prima. </a:t>
            </a:r>
            <a:r>
              <a:rPr lang="it-IT" sz="1600" dirty="0" smtClean="0">
                <a:solidFill>
                  <a:schemeClr val="accent4">
                    <a:lumMod val="75000"/>
                  </a:schemeClr>
                </a:solidFill>
              </a:rPr>
              <a:t>Una Storia letta e </a:t>
            </a:r>
            <a:r>
              <a:rPr lang="it-IT" sz="1600" dirty="0" smtClean="0">
                <a:solidFill>
                  <a:schemeClr val="accent4">
                    <a:lumMod val="75000"/>
                  </a:schemeClr>
                </a:solidFill>
              </a:rPr>
              <a:t>ricreata  </a:t>
            </a:r>
            <a:r>
              <a:rPr lang="it-IT" sz="1600" dirty="0" smtClean="0">
                <a:solidFill>
                  <a:schemeClr val="accent4">
                    <a:lumMod val="75000"/>
                  </a:schemeClr>
                </a:solidFill>
              </a:rPr>
              <a:t>a casa “Il giorno in cui CATTIVIRUS FINI’ KO”.</a:t>
            </a:r>
            <a:br>
              <a:rPr lang="it-IT" sz="1600" dirty="0" smtClean="0">
                <a:solidFill>
                  <a:schemeClr val="accent4">
                    <a:lumMod val="75000"/>
                  </a:schemeClr>
                </a:solidFill>
              </a:rPr>
            </a:br>
            <a:r>
              <a:rPr lang="it-IT" sz="1600" dirty="0" smtClean="0">
                <a:solidFill>
                  <a:schemeClr val="accent4">
                    <a:lumMod val="75000"/>
                  </a:schemeClr>
                </a:solidFill>
              </a:rPr>
              <a:t>Testo di ROBERTO ALBORGHETTI.</a:t>
            </a:r>
            <a:r>
              <a:rPr lang="it-IT" sz="2000" dirty="0" smtClean="0">
                <a:solidFill>
                  <a:srgbClr val="C00000"/>
                </a:solidFill>
              </a:rPr>
              <a:t/>
            </a:r>
            <a:br>
              <a:rPr lang="it-IT" sz="2000" dirty="0" smtClean="0">
                <a:solidFill>
                  <a:srgbClr val="C00000"/>
                </a:solidFill>
              </a:rPr>
            </a:br>
            <a:r>
              <a:rPr lang="it-IT" sz="2000" dirty="0" smtClean="0">
                <a:solidFill>
                  <a:srgbClr val="C00000"/>
                </a:solidFill>
              </a:rPr>
              <a:t/>
            </a:r>
            <a:br>
              <a:rPr lang="it-IT" sz="2000" dirty="0" smtClean="0">
                <a:solidFill>
                  <a:srgbClr val="C00000"/>
                </a:solidFill>
              </a:rPr>
            </a:br>
            <a:r>
              <a:rPr lang="it-IT" sz="2000" dirty="0" smtClean="0">
                <a:solidFill>
                  <a:srgbClr val="C00000"/>
                </a:solidFill>
              </a:rPr>
              <a:t/>
            </a:r>
            <a:br>
              <a:rPr lang="it-IT" sz="2000" dirty="0" smtClean="0">
                <a:solidFill>
                  <a:srgbClr val="C00000"/>
                </a:solidFill>
              </a:rPr>
            </a:br>
            <a:endParaRPr lang="it-IT" sz="2000" dirty="0">
              <a:solidFill>
                <a:srgbClr val="C00000"/>
              </a:solidFill>
            </a:endParaRPr>
          </a:p>
        </p:txBody>
      </p:sp>
      <p:pic>
        <p:nvPicPr>
          <p:cNvPr id="5" name="Immagine 4" descr="IMG-20200314-WA0012.jpg"/>
          <p:cNvPicPr>
            <a:picLocks noChangeAspect="1"/>
          </p:cNvPicPr>
          <p:nvPr/>
        </p:nvPicPr>
        <p:blipFill>
          <a:blip r:embed="rId2"/>
          <a:stretch>
            <a:fillRect/>
          </a:stretch>
        </p:blipFill>
        <p:spPr>
          <a:xfrm>
            <a:off x="214282" y="285728"/>
            <a:ext cx="2643206" cy="1857388"/>
          </a:xfrm>
          <a:prstGeom prst="rect">
            <a:avLst/>
          </a:prstGeom>
          <a:ln w="57150">
            <a:solidFill>
              <a:srgbClr val="C00000"/>
            </a:solidFill>
          </a:ln>
        </p:spPr>
      </p:pic>
      <p:pic>
        <p:nvPicPr>
          <p:cNvPr id="6" name="Immagine 5" descr="IMG-20200314-WA0034.jpg"/>
          <p:cNvPicPr>
            <a:picLocks noChangeAspect="1"/>
          </p:cNvPicPr>
          <p:nvPr/>
        </p:nvPicPr>
        <p:blipFill>
          <a:blip r:embed="rId3" cstate="print"/>
          <a:stretch>
            <a:fillRect/>
          </a:stretch>
        </p:blipFill>
        <p:spPr>
          <a:xfrm>
            <a:off x="6286512" y="357167"/>
            <a:ext cx="2357454" cy="1785950"/>
          </a:xfrm>
          <a:prstGeom prst="rect">
            <a:avLst/>
          </a:prstGeom>
          <a:ln w="57150">
            <a:solidFill>
              <a:schemeClr val="accent4">
                <a:lumMod val="75000"/>
              </a:schemeClr>
            </a:solidFill>
          </a:ln>
        </p:spPr>
      </p:pic>
      <p:pic>
        <p:nvPicPr>
          <p:cNvPr id="7" name="Immagine 6" descr="IMG-20200314-WA0030.jpg"/>
          <p:cNvPicPr>
            <a:picLocks noChangeAspect="1"/>
          </p:cNvPicPr>
          <p:nvPr/>
        </p:nvPicPr>
        <p:blipFill>
          <a:blip r:embed="rId4" cstate="print"/>
          <a:stretch>
            <a:fillRect/>
          </a:stretch>
        </p:blipFill>
        <p:spPr>
          <a:xfrm rot="16200000">
            <a:off x="357158" y="4786322"/>
            <a:ext cx="1785950" cy="2071702"/>
          </a:xfrm>
          <a:prstGeom prst="rect">
            <a:avLst/>
          </a:prstGeom>
          <a:ln w="57150">
            <a:solidFill>
              <a:srgbClr val="92D050"/>
            </a:solidFill>
          </a:ln>
        </p:spPr>
      </p:pic>
      <p:pic>
        <p:nvPicPr>
          <p:cNvPr id="8" name="Immagine 7" descr="IMG-20200315-WA0027.jpg"/>
          <p:cNvPicPr>
            <a:picLocks noChangeAspect="1"/>
          </p:cNvPicPr>
          <p:nvPr/>
        </p:nvPicPr>
        <p:blipFill>
          <a:blip r:embed="rId5" cstate="print"/>
          <a:stretch>
            <a:fillRect/>
          </a:stretch>
        </p:blipFill>
        <p:spPr>
          <a:xfrm rot="16200000">
            <a:off x="2964645" y="4679165"/>
            <a:ext cx="1428760" cy="2643206"/>
          </a:xfrm>
          <a:prstGeom prst="rect">
            <a:avLst/>
          </a:prstGeom>
          <a:ln w="57150">
            <a:solidFill>
              <a:schemeClr val="tx2">
                <a:lumMod val="50000"/>
              </a:schemeClr>
            </a:solidFill>
          </a:ln>
        </p:spPr>
      </p:pic>
      <p:pic>
        <p:nvPicPr>
          <p:cNvPr id="9" name="Immagine 8" descr="IMG-20200314-WA0045.jpg"/>
          <p:cNvPicPr>
            <a:picLocks noChangeAspect="1"/>
          </p:cNvPicPr>
          <p:nvPr/>
        </p:nvPicPr>
        <p:blipFill>
          <a:blip r:embed="rId6" cstate="print"/>
          <a:stretch>
            <a:fillRect/>
          </a:stretch>
        </p:blipFill>
        <p:spPr>
          <a:xfrm>
            <a:off x="4500562" y="5214950"/>
            <a:ext cx="2452545" cy="1500198"/>
          </a:xfrm>
          <a:prstGeom prst="rect">
            <a:avLst/>
          </a:prstGeom>
          <a:ln w="57150">
            <a:solidFill>
              <a:schemeClr val="accent2">
                <a:lumMod val="60000"/>
                <a:lumOff val="40000"/>
              </a:schemeClr>
            </a:solidFill>
          </a:ln>
        </p:spPr>
      </p:pic>
      <p:pic>
        <p:nvPicPr>
          <p:cNvPr id="10" name="Immagine 9" descr="IMG-20200313-WA0031.jpg"/>
          <p:cNvPicPr>
            <a:picLocks noChangeAspect="1"/>
          </p:cNvPicPr>
          <p:nvPr/>
        </p:nvPicPr>
        <p:blipFill>
          <a:blip r:embed="rId7" cstate="print"/>
          <a:stretch>
            <a:fillRect/>
          </a:stretch>
        </p:blipFill>
        <p:spPr>
          <a:xfrm rot="16200000">
            <a:off x="6965173" y="4750603"/>
            <a:ext cx="1571636" cy="2357454"/>
          </a:xfrm>
          <a:prstGeom prst="rect">
            <a:avLst/>
          </a:prstGeom>
          <a:ln w="57150">
            <a:solidFill>
              <a:srgbClr val="7030A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1800" dirty="0" smtClean="0">
                <a:solidFill>
                  <a:srgbClr val="C00000"/>
                </a:solidFill>
              </a:rPr>
              <a:t>Un saluto affettuoso va alla nostra dirigente, dottoressa Rita </a:t>
            </a:r>
            <a:r>
              <a:rPr lang="it-IT" sz="1800" dirty="0" smtClean="0">
                <a:solidFill>
                  <a:srgbClr val="C00000"/>
                </a:solidFill>
              </a:rPr>
              <a:t>cavallo, alla  quale vogliamo dire che </a:t>
            </a:r>
            <a:r>
              <a:rPr lang="it-IT" sz="1800" dirty="0" smtClean="0">
                <a:solidFill>
                  <a:srgbClr val="C00000"/>
                </a:solidFill>
              </a:rPr>
              <a:t>in </a:t>
            </a:r>
            <a:r>
              <a:rPr lang="it-IT" sz="1800" dirty="0" smtClean="0">
                <a:solidFill>
                  <a:srgbClr val="C00000"/>
                </a:solidFill>
              </a:rPr>
              <a:t>questa nuova esperienza abbiamo sviluppato altre competenze: </a:t>
            </a:r>
            <a:r>
              <a:rPr lang="it-IT" sz="1800" dirty="0" err="1" smtClean="0">
                <a:solidFill>
                  <a:srgbClr val="C00000"/>
                </a:solidFill>
              </a:rPr>
              <a:t>competenze</a:t>
            </a:r>
            <a:r>
              <a:rPr lang="it-IT" sz="1800" dirty="0" smtClean="0">
                <a:solidFill>
                  <a:srgbClr val="C00000"/>
                </a:solidFill>
              </a:rPr>
              <a:t> utili per sconfiggere una pandemia. Grazie per la sua vicinanza e Buone </a:t>
            </a:r>
            <a:r>
              <a:rPr lang="it-IT" sz="1800" dirty="0" smtClean="0">
                <a:solidFill>
                  <a:srgbClr val="C00000"/>
                </a:solidFill>
              </a:rPr>
              <a:t>vacanze a </a:t>
            </a:r>
            <a:r>
              <a:rPr lang="it-IT" sz="1800" dirty="0" smtClean="0">
                <a:solidFill>
                  <a:srgbClr val="C00000"/>
                </a:solidFill>
              </a:rPr>
              <a:t>tutti</a:t>
            </a:r>
            <a:r>
              <a:rPr lang="it-IT" sz="2000" dirty="0" smtClean="0">
                <a:solidFill>
                  <a:srgbClr val="C00000"/>
                </a:solidFill>
              </a:rPr>
              <a:t>!</a:t>
            </a:r>
            <a:endParaRPr lang="it-IT" sz="2000" dirty="0">
              <a:solidFill>
                <a:srgbClr val="C00000"/>
              </a:solidFill>
            </a:endParaRPr>
          </a:p>
        </p:txBody>
      </p:sp>
      <p:pic>
        <p:nvPicPr>
          <p:cNvPr id="4" name="Segnaposto contenuto 3" descr="IMG-20200314-WA0020.jpg"/>
          <p:cNvPicPr>
            <a:picLocks noGrp="1" noChangeAspect="1"/>
          </p:cNvPicPr>
          <p:nvPr>
            <p:ph idx="1"/>
          </p:nvPr>
        </p:nvPicPr>
        <p:blipFill>
          <a:blip r:embed="rId2"/>
          <a:stretch>
            <a:fillRect/>
          </a:stretch>
        </p:blipFill>
        <p:spPr>
          <a:xfrm rot="16200000">
            <a:off x="1021321" y="907449"/>
            <a:ext cx="3100830" cy="4857784"/>
          </a:xfrm>
          <a:ln w="57150">
            <a:solidFill>
              <a:schemeClr val="accent2">
                <a:lumMod val="60000"/>
                <a:lumOff val="40000"/>
              </a:schemeClr>
            </a:solidFill>
          </a:ln>
        </p:spPr>
      </p:pic>
      <p:pic>
        <p:nvPicPr>
          <p:cNvPr id="6" name="Immagine 5" descr="IMG-20200314-WA0045.jpg"/>
          <p:cNvPicPr>
            <a:picLocks noChangeAspect="1"/>
          </p:cNvPicPr>
          <p:nvPr/>
        </p:nvPicPr>
        <p:blipFill>
          <a:blip r:embed="rId3"/>
          <a:stretch>
            <a:fillRect/>
          </a:stretch>
        </p:blipFill>
        <p:spPr>
          <a:xfrm>
            <a:off x="4000496" y="1714488"/>
            <a:ext cx="4429156" cy="3071834"/>
          </a:xfrm>
          <a:prstGeom prst="rect">
            <a:avLst/>
          </a:prstGeom>
          <a:ln w="57150">
            <a:solidFill>
              <a:schemeClr val="tx2">
                <a:lumMod val="50000"/>
              </a:schemeClr>
            </a:solidFill>
          </a:ln>
        </p:spPr>
      </p:pic>
      <p:pic>
        <p:nvPicPr>
          <p:cNvPr id="7" name="Immagine 6" descr="IMG-20200314-WA0022.jpg"/>
          <p:cNvPicPr>
            <a:picLocks noChangeAspect="1"/>
          </p:cNvPicPr>
          <p:nvPr/>
        </p:nvPicPr>
        <p:blipFill>
          <a:blip r:embed="rId4"/>
          <a:stretch>
            <a:fillRect/>
          </a:stretch>
        </p:blipFill>
        <p:spPr>
          <a:xfrm rot="16200000">
            <a:off x="2786050" y="3429000"/>
            <a:ext cx="2857520" cy="3286148"/>
          </a:xfrm>
          <a:prstGeom prst="rect">
            <a:avLst/>
          </a:prstGeom>
          <a:ln w="57150">
            <a:solidFill>
              <a:srgbClr val="FF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357166"/>
            <a:ext cx="7572428" cy="3571892"/>
          </a:xfrm>
        </p:spPr>
        <p:txBody>
          <a:bodyPr>
            <a:normAutofit fontScale="90000"/>
          </a:bodyPr>
          <a:lstStyle/>
          <a:p>
            <a:r>
              <a:rPr lang="it-IT" dirty="0" smtClean="0"/>
              <a:t/>
            </a:r>
            <a:br>
              <a:rPr lang="it-IT" dirty="0" smtClean="0"/>
            </a:br>
            <a:r>
              <a:rPr lang="it-IT" dirty="0" smtClean="0"/>
              <a:t/>
            </a:r>
            <a:br>
              <a:rPr lang="it-IT" dirty="0" smtClean="0"/>
            </a:br>
            <a:r>
              <a:rPr lang="it-IT" dirty="0" smtClean="0">
                <a:solidFill>
                  <a:srgbClr val="C00000"/>
                </a:solidFill>
              </a:rPr>
              <a:t/>
            </a:r>
            <a:br>
              <a:rPr lang="it-IT" dirty="0" smtClean="0">
                <a:solidFill>
                  <a:srgbClr val="C00000"/>
                </a:solidFill>
              </a:rPr>
            </a:br>
            <a:r>
              <a:rPr lang="it-IT" sz="2200" dirty="0" smtClean="0">
                <a:solidFill>
                  <a:srgbClr val="C00000"/>
                </a:solidFill>
              </a:rPr>
              <a:t>Il 10 marzo 2020 , abbiamo preso parte a questa iniziativa , </a:t>
            </a:r>
            <a:r>
              <a:rPr lang="it-IT" sz="2200" dirty="0" smtClean="0">
                <a:solidFill>
                  <a:srgbClr val="C00000"/>
                </a:solidFill>
              </a:rPr>
              <a:t>leggere </a:t>
            </a:r>
            <a:r>
              <a:rPr lang="it-IT" sz="2200" dirty="0" smtClean="0">
                <a:solidFill>
                  <a:srgbClr val="C00000"/>
                </a:solidFill>
              </a:rPr>
              <a:t>a distanza  la 1^puntata della storia, dedicata alle scuole italiane, ai docenti e ai </a:t>
            </a:r>
            <a:r>
              <a:rPr lang="it-IT" sz="2200" dirty="0" smtClean="0">
                <a:solidFill>
                  <a:srgbClr val="C00000"/>
                </a:solidFill>
              </a:rPr>
              <a:t>ragazzi. </a:t>
            </a:r>
            <a:r>
              <a:rPr lang="it-IT" sz="2200" dirty="0" smtClean="0">
                <a:solidFill>
                  <a:srgbClr val="C00000"/>
                </a:solidFill>
              </a:rPr>
              <a:t>La </a:t>
            </a:r>
            <a:r>
              <a:rPr lang="it-IT" sz="2200" dirty="0" smtClean="0">
                <a:solidFill>
                  <a:srgbClr val="C00000"/>
                </a:solidFill>
              </a:rPr>
              <a:t>storia </a:t>
            </a:r>
            <a:r>
              <a:rPr lang="it-IT" sz="2200" dirty="0" smtClean="0">
                <a:solidFill>
                  <a:srgbClr val="C00000"/>
                </a:solidFill>
              </a:rPr>
              <a:t>a 7 </a:t>
            </a:r>
            <a:r>
              <a:rPr lang="it-IT" sz="2200" dirty="0" smtClean="0">
                <a:solidFill>
                  <a:srgbClr val="C00000"/>
                </a:solidFill>
              </a:rPr>
              <a:t>puntate </a:t>
            </a:r>
            <a:r>
              <a:rPr lang="it-IT" sz="2200" dirty="0" smtClean="0">
                <a:solidFill>
                  <a:srgbClr val="C00000"/>
                </a:solidFill>
              </a:rPr>
              <a:t>incentrata  sul problema di questi giorni: l’EMERGENZA CORONAVIRUS. Una storia per battere il </a:t>
            </a:r>
            <a:r>
              <a:rPr lang="it-IT" sz="2200" dirty="0" smtClean="0">
                <a:solidFill>
                  <a:srgbClr val="C00000"/>
                </a:solidFill>
              </a:rPr>
              <a:t>virus! </a:t>
            </a:r>
            <a:r>
              <a:rPr lang="it-IT" sz="2200" dirty="0" smtClean="0">
                <a:solidFill>
                  <a:srgbClr val="C00000"/>
                </a:solidFill>
              </a:rPr>
              <a:t>Una storia per imparare ad essere cittadini responsabili!</a:t>
            </a:r>
            <a:br>
              <a:rPr lang="it-IT" sz="2200" dirty="0" smtClean="0">
                <a:solidFill>
                  <a:srgbClr val="C00000"/>
                </a:solidFill>
              </a:rPr>
            </a:br>
            <a:r>
              <a:rPr lang="it-IT" sz="2200" dirty="0" smtClean="0">
                <a:solidFill>
                  <a:srgbClr val="C00000"/>
                </a:solidFill>
              </a:rPr>
              <a:t>In ogni </a:t>
            </a:r>
            <a:r>
              <a:rPr lang="it-IT" sz="2200" dirty="0" smtClean="0">
                <a:solidFill>
                  <a:srgbClr val="C00000"/>
                </a:solidFill>
              </a:rPr>
              <a:t>puntata, </a:t>
            </a:r>
            <a:r>
              <a:rPr lang="it-IT" sz="2200" dirty="0" smtClean="0">
                <a:solidFill>
                  <a:srgbClr val="C00000"/>
                </a:solidFill>
              </a:rPr>
              <a:t>proposte di  attività concrete,  ci hanno coinvolto in modo attivo ed </a:t>
            </a:r>
            <a:r>
              <a:rPr lang="it-IT" sz="2200" dirty="0" smtClean="0">
                <a:solidFill>
                  <a:srgbClr val="C00000"/>
                </a:solidFill>
              </a:rPr>
              <a:t>interattivo </a:t>
            </a:r>
            <a:r>
              <a:rPr lang="it-IT" sz="2200" dirty="0" smtClean="0">
                <a:solidFill>
                  <a:srgbClr val="C00000"/>
                </a:solidFill>
              </a:rPr>
              <a:t>in collaborazione con i nostri genitori.</a:t>
            </a:r>
            <a:r>
              <a:rPr lang="it-IT" sz="2200" dirty="0" smtClean="0"/>
              <a:t/>
            </a:r>
            <a:br>
              <a:rPr lang="it-IT" sz="2200" dirty="0" smtClean="0"/>
            </a:br>
            <a:endParaRPr lang="it-IT" sz="2200" dirty="0"/>
          </a:p>
        </p:txBody>
      </p:sp>
      <p:pic>
        <p:nvPicPr>
          <p:cNvPr id="7" name="Immagine 6" descr="1.PNG"/>
          <p:cNvPicPr>
            <a:picLocks noChangeAspect="1"/>
          </p:cNvPicPr>
          <p:nvPr/>
        </p:nvPicPr>
        <p:blipFill>
          <a:blip r:embed="rId3" cstate="print"/>
          <a:stretch>
            <a:fillRect/>
          </a:stretch>
        </p:blipFill>
        <p:spPr>
          <a:xfrm>
            <a:off x="285720" y="3857628"/>
            <a:ext cx="2071702" cy="1699016"/>
          </a:xfrm>
          <a:prstGeom prst="rect">
            <a:avLst/>
          </a:prstGeom>
          <a:ln w="57150">
            <a:solidFill>
              <a:srgbClr val="FF0000"/>
            </a:solidFill>
          </a:ln>
        </p:spPr>
      </p:pic>
      <p:pic>
        <p:nvPicPr>
          <p:cNvPr id="8" name="Immagine 7" descr="IMG-20200313-WA0022.jpg"/>
          <p:cNvPicPr>
            <a:picLocks noChangeAspect="1"/>
          </p:cNvPicPr>
          <p:nvPr/>
        </p:nvPicPr>
        <p:blipFill>
          <a:blip r:embed="rId4" cstate="print"/>
          <a:stretch>
            <a:fillRect/>
          </a:stretch>
        </p:blipFill>
        <p:spPr>
          <a:xfrm>
            <a:off x="7215206" y="4929198"/>
            <a:ext cx="1714512" cy="1785950"/>
          </a:xfrm>
          <a:prstGeom prst="rect">
            <a:avLst/>
          </a:prstGeom>
          <a:ln w="57150">
            <a:solidFill>
              <a:schemeClr val="accent2"/>
            </a:solidFill>
          </a:ln>
        </p:spPr>
      </p:pic>
      <p:pic>
        <p:nvPicPr>
          <p:cNvPr id="9" name="Immagine 8" descr="IMG-20200313-WA0023.jpg"/>
          <p:cNvPicPr>
            <a:picLocks noChangeAspect="1"/>
          </p:cNvPicPr>
          <p:nvPr/>
        </p:nvPicPr>
        <p:blipFill>
          <a:blip r:embed="rId5" cstate="print"/>
          <a:stretch>
            <a:fillRect/>
          </a:stretch>
        </p:blipFill>
        <p:spPr>
          <a:xfrm>
            <a:off x="285720" y="5643578"/>
            <a:ext cx="1857388" cy="1071570"/>
          </a:xfrm>
          <a:prstGeom prst="rect">
            <a:avLst/>
          </a:prstGeom>
          <a:ln w="57150">
            <a:solidFill>
              <a:schemeClr val="accent2">
                <a:lumMod val="75000"/>
              </a:schemeClr>
            </a:solidFill>
          </a:ln>
        </p:spPr>
      </p:pic>
      <p:pic>
        <p:nvPicPr>
          <p:cNvPr id="10" name="Immagine 9" descr="IMG-20200313-WA0029.jpg"/>
          <p:cNvPicPr>
            <a:picLocks noChangeAspect="1"/>
          </p:cNvPicPr>
          <p:nvPr/>
        </p:nvPicPr>
        <p:blipFill>
          <a:blip r:embed="rId6" cstate="print"/>
          <a:stretch>
            <a:fillRect/>
          </a:stretch>
        </p:blipFill>
        <p:spPr>
          <a:xfrm rot="16200000">
            <a:off x="7286641" y="3071813"/>
            <a:ext cx="1357326" cy="1928824"/>
          </a:xfrm>
          <a:prstGeom prst="rect">
            <a:avLst/>
          </a:prstGeom>
          <a:ln w="57150">
            <a:solidFill>
              <a:schemeClr val="accent1">
                <a:lumMod val="50000"/>
              </a:schemeClr>
            </a:solidFill>
          </a:ln>
        </p:spPr>
      </p:pic>
      <p:pic>
        <p:nvPicPr>
          <p:cNvPr id="11" name="Immagine 10" descr="IMG-20200314-WA0002.jpg"/>
          <p:cNvPicPr>
            <a:picLocks noChangeAspect="1"/>
          </p:cNvPicPr>
          <p:nvPr/>
        </p:nvPicPr>
        <p:blipFill>
          <a:blip r:embed="rId7" cstate="print"/>
          <a:stretch>
            <a:fillRect/>
          </a:stretch>
        </p:blipFill>
        <p:spPr>
          <a:xfrm rot="15919333">
            <a:off x="2518535" y="4701203"/>
            <a:ext cx="1748063" cy="2224679"/>
          </a:xfrm>
          <a:prstGeom prst="rect">
            <a:avLst/>
          </a:prstGeom>
          <a:ln w="57150">
            <a:solidFill>
              <a:schemeClr val="accent6">
                <a:lumMod val="75000"/>
              </a:schemeClr>
            </a:solidFill>
          </a:ln>
        </p:spPr>
      </p:pic>
      <p:pic>
        <p:nvPicPr>
          <p:cNvPr id="12" name="Immagine 11" descr="IMG-20200314-WA0037.jpg"/>
          <p:cNvPicPr>
            <a:picLocks noChangeAspect="1"/>
          </p:cNvPicPr>
          <p:nvPr/>
        </p:nvPicPr>
        <p:blipFill>
          <a:blip r:embed="rId8" cstate="print"/>
          <a:stretch>
            <a:fillRect/>
          </a:stretch>
        </p:blipFill>
        <p:spPr>
          <a:xfrm>
            <a:off x="4143372" y="5072074"/>
            <a:ext cx="2071702" cy="1643074"/>
          </a:xfrm>
          <a:prstGeom prst="rect">
            <a:avLst/>
          </a:prstGeom>
          <a:ln w="57150">
            <a:solidFill>
              <a:srgbClr val="92D050"/>
            </a:solidFill>
          </a:ln>
        </p:spPr>
      </p:pic>
      <p:pic>
        <p:nvPicPr>
          <p:cNvPr id="13" name="Immagine 12" descr="IMG-20200315-WA0024.jpg"/>
          <p:cNvPicPr>
            <a:picLocks noChangeAspect="1"/>
          </p:cNvPicPr>
          <p:nvPr/>
        </p:nvPicPr>
        <p:blipFill>
          <a:blip r:embed="rId9" cstate="print"/>
          <a:stretch>
            <a:fillRect/>
          </a:stretch>
        </p:blipFill>
        <p:spPr>
          <a:xfrm>
            <a:off x="4857752" y="3643314"/>
            <a:ext cx="1785950" cy="1428760"/>
          </a:xfrm>
          <a:prstGeom prst="rect">
            <a:avLst/>
          </a:prstGeom>
          <a:ln w="57150">
            <a:solidFill>
              <a:schemeClr val="accent2">
                <a:lumMod val="75000"/>
              </a:schemeClr>
            </a:solidFill>
          </a:ln>
        </p:spPr>
      </p:pic>
      <p:pic>
        <p:nvPicPr>
          <p:cNvPr id="14" name="Immagine 13" descr="IMG-20200315-WA0019.jpg"/>
          <p:cNvPicPr>
            <a:picLocks noChangeAspect="1"/>
          </p:cNvPicPr>
          <p:nvPr/>
        </p:nvPicPr>
        <p:blipFill>
          <a:blip r:embed="rId10" cstate="print"/>
          <a:stretch>
            <a:fillRect/>
          </a:stretch>
        </p:blipFill>
        <p:spPr>
          <a:xfrm>
            <a:off x="2285984" y="3714752"/>
            <a:ext cx="2643206" cy="1357322"/>
          </a:xfrm>
          <a:prstGeom prst="rect">
            <a:avLst/>
          </a:prstGeom>
          <a:ln w="57150">
            <a:solidFill>
              <a:schemeClr val="tx2">
                <a:lumMod val="50000"/>
              </a:schemeClr>
            </a:solidFill>
          </a:ln>
        </p:spPr>
      </p:pic>
      <p:pic>
        <p:nvPicPr>
          <p:cNvPr id="15" name="Immagine 14" descr="IMG-20200313-WA0026.jpg"/>
          <p:cNvPicPr>
            <a:picLocks noChangeAspect="1"/>
          </p:cNvPicPr>
          <p:nvPr/>
        </p:nvPicPr>
        <p:blipFill>
          <a:blip r:embed="rId11" cstate="print"/>
          <a:stretch>
            <a:fillRect/>
          </a:stretch>
        </p:blipFill>
        <p:spPr>
          <a:xfrm>
            <a:off x="5715008" y="4857760"/>
            <a:ext cx="1428742" cy="1714512"/>
          </a:xfrm>
          <a:prstGeom prst="rect">
            <a:avLst/>
          </a:prstGeom>
          <a:ln w="57150">
            <a:solidFill>
              <a:schemeClr val="accent4">
                <a:lumMod val="60000"/>
                <a:lumOff val="4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290"/>
            <a:ext cx="7239000" cy="1143000"/>
          </a:xfrm>
        </p:spPr>
        <p:txBody>
          <a:bodyPr>
            <a:normAutofit/>
          </a:bodyPr>
          <a:lstStyle/>
          <a:p>
            <a:r>
              <a:rPr lang="it-IT" sz="2000" dirty="0" smtClean="0">
                <a:solidFill>
                  <a:srgbClr val="C00000"/>
                </a:solidFill>
              </a:rPr>
              <a:t> tante cose abbiamo </a:t>
            </a:r>
            <a:r>
              <a:rPr lang="it-IT" sz="2000" dirty="0" smtClean="0">
                <a:solidFill>
                  <a:srgbClr val="C00000"/>
                </a:solidFill>
              </a:rPr>
              <a:t>imparato: </a:t>
            </a:r>
            <a:r>
              <a:rPr lang="it-IT" sz="2000" dirty="0" smtClean="0">
                <a:solidFill>
                  <a:srgbClr val="C00000"/>
                </a:solidFill>
              </a:rPr>
              <a:t>come stare attenti a noi stessi e agli </a:t>
            </a:r>
            <a:r>
              <a:rPr lang="it-IT" sz="2000" dirty="0" smtClean="0">
                <a:solidFill>
                  <a:srgbClr val="C00000"/>
                </a:solidFill>
              </a:rPr>
              <a:t>altri …</a:t>
            </a:r>
            <a:endParaRPr lang="it-IT" sz="2000" dirty="0">
              <a:solidFill>
                <a:srgbClr val="C00000"/>
              </a:solidFill>
            </a:endParaRPr>
          </a:p>
        </p:txBody>
      </p:sp>
      <p:pic>
        <p:nvPicPr>
          <p:cNvPr id="4" name="Segnaposto contenuto 3" descr="IMG-20200114-WA0074.jpg"/>
          <p:cNvPicPr>
            <a:picLocks noGrp="1" noChangeAspect="1"/>
          </p:cNvPicPr>
          <p:nvPr>
            <p:ph idx="1"/>
          </p:nvPr>
        </p:nvPicPr>
        <p:blipFill>
          <a:blip r:embed="rId2" cstate="print"/>
          <a:stretch>
            <a:fillRect/>
          </a:stretch>
        </p:blipFill>
        <p:spPr>
          <a:xfrm>
            <a:off x="214282" y="4214817"/>
            <a:ext cx="2143140" cy="2143141"/>
          </a:xfrm>
          <a:ln w="57150">
            <a:solidFill>
              <a:schemeClr val="accent2">
                <a:lumMod val="75000"/>
              </a:schemeClr>
            </a:solidFill>
          </a:ln>
        </p:spPr>
      </p:pic>
      <p:pic>
        <p:nvPicPr>
          <p:cNvPr id="5" name="Immagine 4" descr="IMG-20200114-WA0075.jpg"/>
          <p:cNvPicPr>
            <a:picLocks noChangeAspect="1"/>
          </p:cNvPicPr>
          <p:nvPr/>
        </p:nvPicPr>
        <p:blipFill>
          <a:blip r:embed="rId3" cstate="print"/>
          <a:stretch>
            <a:fillRect/>
          </a:stretch>
        </p:blipFill>
        <p:spPr>
          <a:xfrm>
            <a:off x="2500298" y="4500570"/>
            <a:ext cx="2071703" cy="2143140"/>
          </a:xfrm>
          <a:prstGeom prst="rect">
            <a:avLst/>
          </a:prstGeom>
          <a:ln w="57150">
            <a:solidFill>
              <a:schemeClr val="accent6">
                <a:lumMod val="75000"/>
              </a:schemeClr>
            </a:solidFill>
          </a:ln>
        </p:spPr>
      </p:pic>
      <p:pic>
        <p:nvPicPr>
          <p:cNvPr id="6" name="Immagine 5" descr="IMG-20200114-WA0052.jpg"/>
          <p:cNvPicPr>
            <a:picLocks noChangeAspect="1"/>
          </p:cNvPicPr>
          <p:nvPr/>
        </p:nvPicPr>
        <p:blipFill>
          <a:blip r:embed="rId4" cstate="print"/>
          <a:stretch>
            <a:fillRect/>
          </a:stretch>
        </p:blipFill>
        <p:spPr>
          <a:xfrm>
            <a:off x="285720" y="1785926"/>
            <a:ext cx="2857520" cy="2357454"/>
          </a:xfrm>
          <a:prstGeom prst="rect">
            <a:avLst/>
          </a:prstGeom>
          <a:ln w="57150">
            <a:solidFill>
              <a:srgbClr val="FF0000"/>
            </a:solidFill>
          </a:ln>
        </p:spPr>
      </p:pic>
      <p:pic>
        <p:nvPicPr>
          <p:cNvPr id="7" name="Immagine 6" descr="IMG-20200313-WA0015.jpg"/>
          <p:cNvPicPr>
            <a:picLocks noChangeAspect="1"/>
          </p:cNvPicPr>
          <p:nvPr/>
        </p:nvPicPr>
        <p:blipFill>
          <a:blip r:embed="rId5" cstate="print"/>
          <a:stretch>
            <a:fillRect/>
          </a:stretch>
        </p:blipFill>
        <p:spPr>
          <a:xfrm>
            <a:off x="4643438" y="4500570"/>
            <a:ext cx="2571768" cy="2000264"/>
          </a:xfrm>
          <a:prstGeom prst="rect">
            <a:avLst/>
          </a:prstGeom>
          <a:ln w="57150">
            <a:solidFill>
              <a:schemeClr val="accent2">
                <a:lumMod val="60000"/>
                <a:lumOff val="40000"/>
              </a:schemeClr>
            </a:solidFill>
          </a:ln>
        </p:spPr>
      </p:pic>
      <p:pic>
        <p:nvPicPr>
          <p:cNvPr id="8" name="Immagine 7" descr="IMG-20200313-WA0025.jpg"/>
          <p:cNvPicPr>
            <a:picLocks noChangeAspect="1"/>
          </p:cNvPicPr>
          <p:nvPr/>
        </p:nvPicPr>
        <p:blipFill>
          <a:blip r:embed="rId6" cstate="print"/>
          <a:stretch>
            <a:fillRect/>
          </a:stretch>
        </p:blipFill>
        <p:spPr>
          <a:xfrm>
            <a:off x="2786050" y="2500306"/>
            <a:ext cx="3286148" cy="2071702"/>
          </a:xfrm>
          <a:prstGeom prst="rect">
            <a:avLst/>
          </a:prstGeom>
          <a:ln w="57150">
            <a:solidFill>
              <a:schemeClr val="accent1">
                <a:lumMod val="50000"/>
              </a:schemeClr>
            </a:solidFill>
          </a:ln>
        </p:spPr>
      </p:pic>
      <p:pic>
        <p:nvPicPr>
          <p:cNvPr id="9" name="Immagine 8" descr="IMG-20200313-WA0027.jpg"/>
          <p:cNvPicPr>
            <a:picLocks noChangeAspect="1"/>
          </p:cNvPicPr>
          <p:nvPr/>
        </p:nvPicPr>
        <p:blipFill>
          <a:blip r:embed="rId7" cstate="print"/>
          <a:stretch>
            <a:fillRect/>
          </a:stretch>
        </p:blipFill>
        <p:spPr>
          <a:xfrm rot="5400000">
            <a:off x="4161235" y="839369"/>
            <a:ext cx="1250158" cy="2428892"/>
          </a:xfrm>
          <a:prstGeom prst="rect">
            <a:avLst/>
          </a:prstGeom>
          <a:ln w="57150">
            <a:solidFill>
              <a:schemeClr val="tx2">
                <a:lumMod val="50000"/>
              </a:schemeClr>
            </a:solidFill>
          </a:ln>
        </p:spPr>
      </p:pic>
      <p:pic>
        <p:nvPicPr>
          <p:cNvPr id="10" name="Immagine 9" descr="IMG-20200315-WA0023.jpg"/>
          <p:cNvPicPr>
            <a:picLocks noChangeAspect="1"/>
          </p:cNvPicPr>
          <p:nvPr/>
        </p:nvPicPr>
        <p:blipFill>
          <a:blip r:embed="rId8" cstate="print"/>
          <a:stretch>
            <a:fillRect/>
          </a:stretch>
        </p:blipFill>
        <p:spPr>
          <a:xfrm rot="16200000">
            <a:off x="6054333" y="1660916"/>
            <a:ext cx="2357454" cy="2321723"/>
          </a:xfrm>
          <a:prstGeom prst="rect">
            <a:avLst/>
          </a:prstGeom>
          <a:ln w="57150">
            <a:solidFill>
              <a:schemeClr val="accent2">
                <a:lumMod val="75000"/>
              </a:schemeClr>
            </a:solidFill>
          </a:ln>
        </p:spPr>
      </p:pic>
      <p:pic>
        <p:nvPicPr>
          <p:cNvPr id="11" name="Immagine 10" descr="IMG-20200313-WA0030.jpg"/>
          <p:cNvPicPr>
            <a:picLocks noChangeAspect="1"/>
          </p:cNvPicPr>
          <p:nvPr/>
        </p:nvPicPr>
        <p:blipFill>
          <a:blip r:embed="rId9" cstate="print"/>
          <a:stretch>
            <a:fillRect/>
          </a:stretch>
        </p:blipFill>
        <p:spPr>
          <a:xfrm>
            <a:off x="7000892" y="3929066"/>
            <a:ext cx="2000264" cy="2500330"/>
          </a:xfrm>
          <a:prstGeom prst="rect">
            <a:avLst/>
          </a:prstGeom>
          <a:ln w="57150">
            <a:solidFill>
              <a:srgbClr val="00B05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14290"/>
            <a:ext cx="7239000" cy="1143000"/>
          </a:xfrm>
        </p:spPr>
        <p:txBody>
          <a:bodyPr>
            <a:normAutofit/>
          </a:bodyPr>
          <a:lstStyle/>
          <a:p>
            <a:r>
              <a:rPr lang="it-IT" sz="2000" dirty="0" smtClean="0">
                <a:solidFill>
                  <a:srgbClr val="C00000"/>
                </a:solidFill>
              </a:rPr>
              <a:t>Abbiamo urlato  parole  a </a:t>
            </a:r>
            <a:r>
              <a:rPr lang="it-IT" sz="2000" dirty="0" smtClean="0">
                <a:solidFill>
                  <a:srgbClr val="C00000"/>
                </a:solidFill>
              </a:rPr>
              <a:t>squarciagola  </a:t>
            </a:r>
            <a:r>
              <a:rPr lang="it-IT" sz="2000" dirty="0" smtClean="0">
                <a:solidFill>
                  <a:srgbClr val="C00000"/>
                </a:solidFill>
              </a:rPr>
              <a:t>per descrivere  il nostro stato d’</a:t>
            </a:r>
            <a:r>
              <a:rPr lang="it-IT" sz="2000" dirty="0" err="1" smtClean="0">
                <a:solidFill>
                  <a:srgbClr val="C00000"/>
                </a:solidFill>
              </a:rPr>
              <a:t>animo…</a:t>
            </a:r>
            <a:endParaRPr lang="it-IT" sz="2000" dirty="0">
              <a:solidFill>
                <a:srgbClr val="C00000"/>
              </a:solidFill>
            </a:endParaRPr>
          </a:p>
        </p:txBody>
      </p:sp>
      <p:pic>
        <p:nvPicPr>
          <p:cNvPr id="20" name="Immagine 19" descr="IMG-20200319-WA0014.jpg"/>
          <p:cNvPicPr>
            <a:picLocks noChangeAspect="1"/>
          </p:cNvPicPr>
          <p:nvPr/>
        </p:nvPicPr>
        <p:blipFill>
          <a:blip r:embed="rId2" cstate="print"/>
          <a:stretch>
            <a:fillRect/>
          </a:stretch>
        </p:blipFill>
        <p:spPr>
          <a:xfrm rot="16200000">
            <a:off x="1535901" y="107117"/>
            <a:ext cx="1571636" cy="4214874"/>
          </a:xfrm>
          <a:prstGeom prst="rect">
            <a:avLst/>
          </a:prstGeom>
          <a:ln w="57150">
            <a:solidFill>
              <a:srgbClr val="92D050"/>
            </a:solidFill>
          </a:ln>
        </p:spPr>
      </p:pic>
      <p:pic>
        <p:nvPicPr>
          <p:cNvPr id="21" name="Immagine 20" descr="IMG-20200318-WA0015.jpg"/>
          <p:cNvPicPr>
            <a:picLocks noChangeAspect="1"/>
          </p:cNvPicPr>
          <p:nvPr/>
        </p:nvPicPr>
        <p:blipFill>
          <a:blip r:embed="rId3" cstate="print"/>
          <a:stretch>
            <a:fillRect/>
          </a:stretch>
        </p:blipFill>
        <p:spPr>
          <a:xfrm>
            <a:off x="6357950" y="1142984"/>
            <a:ext cx="2571768" cy="1785950"/>
          </a:xfrm>
          <a:prstGeom prst="rect">
            <a:avLst/>
          </a:prstGeom>
          <a:ln w="57150">
            <a:solidFill>
              <a:schemeClr val="accent2">
                <a:lumMod val="75000"/>
              </a:schemeClr>
            </a:solidFill>
          </a:ln>
        </p:spPr>
      </p:pic>
      <p:pic>
        <p:nvPicPr>
          <p:cNvPr id="22" name="Immagine 21" descr="IMG-20200319-WA0015.jpg"/>
          <p:cNvPicPr>
            <a:picLocks noChangeAspect="1"/>
          </p:cNvPicPr>
          <p:nvPr/>
        </p:nvPicPr>
        <p:blipFill>
          <a:blip r:embed="rId4" cstate="print"/>
          <a:stretch>
            <a:fillRect/>
          </a:stretch>
        </p:blipFill>
        <p:spPr>
          <a:xfrm rot="16200000">
            <a:off x="3464711" y="2035962"/>
            <a:ext cx="1857390" cy="3500461"/>
          </a:xfrm>
          <a:prstGeom prst="rect">
            <a:avLst/>
          </a:prstGeom>
          <a:ln w="57150">
            <a:solidFill>
              <a:schemeClr val="accent2"/>
            </a:solidFill>
          </a:ln>
        </p:spPr>
      </p:pic>
      <p:pic>
        <p:nvPicPr>
          <p:cNvPr id="23" name="Immagine 22" descr="IMG-20200319-WA0019.jpg"/>
          <p:cNvPicPr>
            <a:picLocks noChangeAspect="1"/>
          </p:cNvPicPr>
          <p:nvPr/>
        </p:nvPicPr>
        <p:blipFill>
          <a:blip r:embed="rId5" cstate="print"/>
          <a:stretch>
            <a:fillRect/>
          </a:stretch>
        </p:blipFill>
        <p:spPr>
          <a:xfrm>
            <a:off x="2000232" y="4929174"/>
            <a:ext cx="4357718" cy="1928826"/>
          </a:xfrm>
          <a:prstGeom prst="rect">
            <a:avLst/>
          </a:prstGeom>
          <a:ln w="57150">
            <a:solidFill>
              <a:schemeClr val="accent1">
                <a:lumMod val="75000"/>
              </a:schemeClr>
            </a:solidFill>
          </a:ln>
        </p:spPr>
      </p:pic>
      <p:pic>
        <p:nvPicPr>
          <p:cNvPr id="24" name="Immagine 23" descr="IMG-20200319-WA0034.jpg"/>
          <p:cNvPicPr>
            <a:picLocks noChangeAspect="1"/>
          </p:cNvPicPr>
          <p:nvPr/>
        </p:nvPicPr>
        <p:blipFill>
          <a:blip r:embed="rId6" cstate="print"/>
          <a:stretch>
            <a:fillRect/>
          </a:stretch>
        </p:blipFill>
        <p:spPr>
          <a:xfrm>
            <a:off x="6286512" y="3214686"/>
            <a:ext cx="2714644" cy="2928958"/>
          </a:xfrm>
          <a:prstGeom prst="rect">
            <a:avLst/>
          </a:prstGeom>
          <a:ln w="57150">
            <a:solidFill>
              <a:schemeClr val="tx2">
                <a:lumMod val="25000"/>
              </a:schemeClr>
            </a:solidFill>
          </a:ln>
        </p:spPr>
      </p:pic>
      <p:pic>
        <p:nvPicPr>
          <p:cNvPr id="26" name="Immagine 25" descr="IMG-20200320-WA0025.jpg"/>
          <p:cNvPicPr>
            <a:picLocks noChangeAspect="1"/>
          </p:cNvPicPr>
          <p:nvPr/>
        </p:nvPicPr>
        <p:blipFill>
          <a:blip r:embed="rId7" cstate="print"/>
          <a:stretch>
            <a:fillRect/>
          </a:stretch>
        </p:blipFill>
        <p:spPr>
          <a:xfrm rot="16200000">
            <a:off x="35686" y="3750472"/>
            <a:ext cx="2857522" cy="2643206"/>
          </a:xfrm>
          <a:prstGeom prst="rect">
            <a:avLst/>
          </a:prstGeom>
          <a:ln w="57150">
            <a:solidFill>
              <a:schemeClr val="accent4">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7239000" cy="1143000"/>
          </a:xfrm>
        </p:spPr>
        <p:txBody>
          <a:bodyPr>
            <a:normAutofit fontScale="90000"/>
          </a:bodyPr>
          <a:lstStyle/>
          <a:p>
            <a:r>
              <a:rPr lang="it-IT" sz="1800" dirty="0" smtClean="0">
                <a:solidFill>
                  <a:srgbClr val="C00000"/>
                </a:solidFill>
              </a:rPr>
              <a:t>Le parole di questa storia ci hanno accompagnato in questo periodo </a:t>
            </a:r>
            <a:r>
              <a:rPr lang="it-IT" sz="1800" dirty="0" smtClean="0">
                <a:solidFill>
                  <a:srgbClr val="C00000"/>
                </a:solidFill>
              </a:rPr>
              <a:t>e fatto </a:t>
            </a:r>
            <a:r>
              <a:rPr lang="it-IT" sz="1800" dirty="0" smtClean="0">
                <a:solidFill>
                  <a:srgbClr val="C00000"/>
                </a:solidFill>
              </a:rPr>
              <a:t>riflettere su ciò che stava avvenendo </a:t>
            </a:r>
            <a:r>
              <a:rPr lang="it-IT" sz="1800" dirty="0" smtClean="0">
                <a:solidFill>
                  <a:srgbClr val="C00000"/>
                </a:solidFill>
              </a:rPr>
              <a:t>intorno a</a:t>
            </a:r>
            <a:r>
              <a:rPr lang="it-IT" sz="1800" dirty="0" smtClean="0">
                <a:solidFill>
                  <a:srgbClr val="C00000"/>
                </a:solidFill>
              </a:rPr>
              <a:t> noi. </a:t>
            </a:r>
            <a:r>
              <a:rPr lang="it-IT" sz="1800" dirty="0" smtClean="0">
                <a:solidFill>
                  <a:srgbClr val="C00000"/>
                </a:solidFill>
              </a:rPr>
              <a:t>Ci hanno stimolato a superare le difficoltà. Un ringraziamento ai  medici e agli </a:t>
            </a:r>
            <a:r>
              <a:rPr lang="it-IT" sz="1800" dirty="0" smtClean="0">
                <a:solidFill>
                  <a:srgbClr val="C00000"/>
                </a:solidFill>
              </a:rPr>
              <a:t>infermieri, nostri  </a:t>
            </a:r>
            <a:r>
              <a:rPr lang="it-IT" sz="1800" dirty="0" smtClean="0">
                <a:solidFill>
                  <a:srgbClr val="C00000"/>
                </a:solidFill>
              </a:rPr>
              <a:t>angeli  custodi</a:t>
            </a:r>
            <a:r>
              <a:rPr lang="it-IT" sz="1800" dirty="0" smtClean="0">
                <a:solidFill>
                  <a:srgbClr val="C00000"/>
                </a:solidFill>
              </a:rPr>
              <a:t>.</a:t>
            </a:r>
            <a:endParaRPr lang="it-IT" sz="1800" dirty="0">
              <a:solidFill>
                <a:srgbClr val="C00000"/>
              </a:solidFill>
            </a:endParaRPr>
          </a:p>
        </p:txBody>
      </p:sp>
      <p:pic>
        <p:nvPicPr>
          <p:cNvPr id="5" name="Immagine 4" descr="IMG-20200114-WA0052.jpg"/>
          <p:cNvPicPr>
            <a:picLocks noChangeAspect="1"/>
          </p:cNvPicPr>
          <p:nvPr/>
        </p:nvPicPr>
        <p:blipFill>
          <a:blip r:embed="rId2"/>
          <a:stretch>
            <a:fillRect/>
          </a:stretch>
        </p:blipFill>
        <p:spPr>
          <a:xfrm>
            <a:off x="285720" y="3071810"/>
            <a:ext cx="2857520" cy="3643338"/>
          </a:xfrm>
          <a:prstGeom prst="rect">
            <a:avLst/>
          </a:prstGeom>
          <a:ln w="57150">
            <a:solidFill>
              <a:schemeClr val="accent2">
                <a:lumMod val="75000"/>
              </a:schemeClr>
            </a:solidFill>
          </a:ln>
        </p:spPr>
      </p:pic>
      <p:pic>
        <p:nvPicPr>
          <p:cNvPr id="6" name="Immagine 5" descr="IMG-20200114-WA0075.jpg"/>
          <p:cNvPicPr>
            <a:picLocks noChangeAspect="1"/>
          </p:cNvPicPr>
          <p:nvPr/>
        </p:nvPicPr>
        <p:blipFill>
          <a:blip r:embed="rId3"/>
          <a:stretch>
            <a:fillRect/>
          </a:stretch>
        </p:blipFill>
        <p:spPr>
          <a:xfrm>
            <a:off x="2857488" y="3143248"/>
            <a:ext cx="3380761" cy="3571900"/>
          </a:xfrm>
          <a:prstGeom prst="rect">
            <a:avLst/>
          </a:prstGeom>
          <a:ln w="57150">
            <a:solidFill>
              <a:srgbClr val="FF0000"/>
            </a:solidFill>
          </a:ln>
        </p:spPr>
      </p:pic>
      <p:pic>
        <p:nvPicPr>
          <p:cNvPr id="8" name="Immagine 7" descr="IMG-20200313-WA0028.jpg"/>
          <p:cNvPicPr>
            <a:picLocks noChangeAspect="1"/>
          </p:cNvPicPr>
          <p:nvPr/>
        </p:nvPicPr>
        <p:blipFill>
          <a:blip r:embed="rId4" cstate="print"/>
          <a:stretch>
            <a:fillRect/>
          </a:stretch>
        </p:blipFill>
        <p:spPr>
          <a:xfrm>
            <a:off x="3143241" y="1500174"/>
            <a:ext cx="2643205" cy="2500330"/>
          </a:xfrm>
          <a:prstGeom prst="rect">
            <a:avLst/>
          </a:prstGeom>
          <a:ln w="57150">
            <a:solidFill>
              <a:schemeClr val="accent1">
                <a:lumMod val="75000"/>
              </a:schemeClr>
            </a:solidFill>
          </a:ln>
        </p:spPr>
      </p:pic>
      <p:pic>
        <p:nvPicPr>
          <p:cNvPr id="9" name="Immagine 8" descr="IMG-20200313-WA0026.jpg"/>
          <p:cNvPicPr>
            <a:picLocks noChangeAspect="1"/>
          </p:cNvPicPr>
          <p:nvPr/>
        </p:nvPicPr>
        <p:blipFill>
          <a:blip r:embed="rId5"/>
          <a:stretch>
            <a:fillRect/>
          </a:stretch>
        </p:blipFill>
        <p:spPr>
          <a:xfrm>
            <a:off x="5786414" y="1285860"/>
            <a:ext cx="3357586" cy="2714644"/>
          </a:xfrm>
          <a:prstGeom prst="rect">
            <a:avLst/>
          </a:prstGeom>
          <a:ln w="57150">
            <a:solidFill>
              <a:schemeClr val="accent5">
                <a:lumMod val="75000"/>
              </a:schemeClr>
            </a:solidFill>
          </a:ln>
        </p:spPr>
      </p:pic>
      <p:pic>
        <p:nvPicPr>
          <p:cNvPr id="10" name="Immagine 9" descr="IMG-20200314-WA0060.jpg"/>
          <p:cNvPicPr>
            <a:picLocks noChangeAspect="1"/>
          </p:cNvPicPr>
          <p:nvPr/>
        </p:nvPicPr>
        <p:blipFill>
          <a:blip r:embed="rId6" cstate="print"/>
          <a:stretch>
            <a:fillRect/>
          </a:stretch>
        </p:blipFill>
        <p:spPr>
          <a:xfrm>
            <a:off x="6143636" y="4214818"/>
            <a:ext cx="2857520" cy="2500330"/>
          </a:xfrm>
          <a:prstGeom prst="rect">
            <a:avLst/>
          </a:prstGeom>
          <a:ln w="57150">
            <a:solidFill>
              <a:schemeClr val="accent6">
                <a:lumMod val="75000"/>
              </a:schemeClr>
            </a:solidFill>
          </a:ln>
        </p:spPr>
      </p:pic>
      <p:pic>
        <p:nvPicPr>
          <p:cNvPr id="11" name="Immagine 10" descr="IMG-20200428-WA0027disegno licia.jpg"/>
          <p:cNvPicPr>
            <a:picLocks noChangeAspect="1"/>
          </p:cNvPicPr>
          <p:nvPr/>
        </p:nvPicPr>
        <p:blipFill>
          <a:blip r:embed="rId7"/>
          <a:stretch>
            <a:fillRect/>
          </a:stretch>
        </p:blipFill>
        <p:spPr>
          <a:xfrm>
            <a:off x="214282" y="1643050"/>
            <a:ext cx="2928958" cy="2357454"/>
          </a:xfrm>
          <a:prstGeom prst="rect">
            <a:avLst/>
          </a:prstGeom>
          <a:ln w="57150">
            <a:solidFill>
              <a:schemeClr val="accent2">
                <a:lumMod val="60000"/>
                <a:lumOff val="4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7239000" cy="1143000"/>
          </a:xfrm>
        </p:spPr>
        <p:txBody>
          <a:bodyPr>
            <a:normAutofit/>
          </a:bodyPr>
          <a:lstStyle/>
          <a:p>
            <a:r>
              <a:rPr lang="it-IT" sz="1800" dirty="0" smtClean="0">
                <a:solidFill>
                  <a:srgbClr val="C00000"/>
                </a:solidFill>
              </a:rPr>
              <a:t>Una </a:t>
            </a:r>
            <a:r>
              <a:rPr lang="it-IT" sz="1800" dirty="0" smtClean="0">
                <a:solidFill>
                  <a:srgbClr val="C00000"/>
                </a:solidFill>
              </a:rPr>
              <a:t>storia </a:t>
            </a:r>
            <a:r>
              <a:rPr lang="it-IT" sz="1800" dirty="0" smtClean="0">
                <a:solidFill>
                  <a:srgbClr val="C00000"/>
                </a:solidFill>
              </a:rPr>
              <a:t>che ci ha aiutato a sconfiggere le paure </a:t>
            </a:r>
            <a:r>
              <a:rPr lang="it-IT" sz="1800" dirty="0" smtClean="0">
                <a:solidFill>
                  <a:srgbClr val="C00000"/>
                </a:solidFill>
              </a:rPr>
              <a:t>e </a:t>
            </a:r>
            <a:r>
              <a:rPr lang="it-IT" sz="1800" dirty="0" smtClean="0">
                <a:solidFill>
                  <a:srgbClr val="C00000"/>
                </a:solidFill>
              </a:rPr>
              <a:t>a gestire in modo responsabile  i nostri  </a:t>
            </a:r>
            <a:r>
              <a:rPr lang="it-IT" sz="1800" dirty="0" smtClean="0">
                <a:solidFill>
                  <a:srgbClr val="C00000"/>
                </a:solidFill>
              </a:rPr>
              <a:t>comportamenti …</a:t>
            </a:r>
            <a:endParaRPr lang="it-IT" sz="1800" dirty="0">
              <a:solidFill>
                <a:srgbClr val="C00000"/>
              </a:solidFill>
            </a:endParaRPr>
          </a:p>
        </p:txBody>
      </p:sp>
      <p:pic>
        <p:nvPicPr>
          <p:cNvPr id="4" name="Segnaposto contenuto 3" descr="IMG-20200320-WA0007.jpg"/>
          <p:cNvPicPr>
            <a:picLocks noGrp="1" noChangeAspect="1"/>
          </p:cNvPicPr>
          <p:nvPr>
            <p:ph idx="1"/>
          </p:nvPr>
        </p:nvPicPr>
        <p:blipFill>
          <a:blip r:embed="rId2"/>
          <a:stretch>
            <a:fillRect/>
          </a:stretch>
        </p:blipFill>
        <p:spPr>
          <a:xfrm>
            <a:off x="285720" y="1643050"/>
            <a:ext cx="3349259" cy="4846638"/>
          </a:xfrm>
          <a:ln w="57150">
            <a:solidFill>
              <a:schemeClr val="accent1"/>
            </a:solidFill>
          </a:ln>
        </p:spPr>
      </p:pic>
      <p:pic>
        <p:nvPicPr>
          <p:cNvPr id="5" name="Immagine 4" descr="IMG-20200320-WA0000.jpg"/>
          <p:cNvPicPr>
            <a:picLocks noChangeAspect="1"/>
          </p:cNvPicPr>
          <p:nvPr/>
        </p:nvPicPr>
        <p:blipFill>
          <a:blip r:embed="rId3" cstate="print"/>
          <a:stretch>
            <a:fillRect/>
          </a:stretch>
        </p:blipFill>
        <p:spPr>
          <a:xfrm>
            <a:off x="3857620" y="4071942"/>
            <a:ext cx="2571768" cy="2571768"/>
          </a:xfrm>
          <a:prstGeom prst="rect">
            <a:avLst/>
          </a:prstGeom>
          <a:ln w="57150">
            <a:solidFill>
              <a:schemeClr val="accent6"/>
            </a:solidFill>
          </a:ln>
        </p:spPr>
      </p:pic>
      <p:pic>
        <p:nvPicPr>
          <p:cNvPr id="6" name="Immagine 5" descr="IMG-20200320-WA0026.jpg"/>
          <p:cNvPicPr>
            <a:picLocks noChangeAspect="1"/>
          </p:cNvPicPr>
          <p:nvPr/>
        </p:nvPicPr>
        <p:blipFill>
          <a:blip r:embed="rId4" cstate="print"/>
          <a:stretch>
            <a:fillRect/>
          </a:stretch>
        </p:blipFill>
        <p:spPr>
          <a:xfrm rot="16200000">
            <a:off x="4036216" y="1678770"/>
            <a:ext cx="2143141" cy="2357454"/>
          </a:xfrm>
          <a:prstGeom prst="rect">
            <a:avLst/>
          </a:prstGeom>
          <a:ln w="57150">
            <a:solidFill>
              <a:schemeClr val="tx2">
                <a:lumMod val="50000"/>
              </a:schemeClr>
            </a:solidFill>
          </a:ln>
        </p:spPr>
      </p:pic>
      <p:pic>
        <p:nvPicPr>
          <p:cNvPr id="7" name="Immagine 6" descr="IMG-20200320-WA0024.jpg"/>
          <p:cNvPicPr>
            <a:picLocks noChangeAspect="1"/>
          </p:cNvPicPr>
          <p:nvPr/>
        </p:nvPicPr>
        <p:blipFill>
          <a:blip r:embed="rId5"/>
          <a:stretch>
            <a:fillRect/>
          </a:stretch>
        </p:blipFill>
        <p:spPr>
          <a:xfrm>
            <a:off x="6429388" y="1500174"/>
            <a:ext cx="2500330" cy="2357454"/>
          </a:xfrm>
          <a:prstGeom prst="rect">
            <a:avLst/>
          </a:prstGeom>
          <a:ln w="57150">
            <a:solidFill>
              <a:schemeClr val="accent2">
                <a:lumMod val="60000"/>
                <a:lumOff val="40000"/>
              </a:schemeClr>
            </a:solidFill>
          </a:ln>
        </p:spPr>
      </p:pic>
      <p:pic>
        <p:nvPicPr>
          <p:cNvPr id="9" name="Immagine 8" descr="IMG-20200320-WA0006.jpg"/>
          <p:cNvPicPr>
            <a:picLocks noChangeAspect="1"/>
          </p:cNvPicPr>
          <p:nvPr/>
        </p:nvPicPr>
        <p:blipFill>
          <a:blip r:embed="rId6" cstate="print"/>
          <a:stretch>
            <a:fillRect/>
          </a:stretch>
        </p:blipFill>
        <p:spPr>
          <a:xfrm>
            <a:off x="6643702" y="4071941"/>
            <a:ext cx="2286016" cy="2700333"/>
          </a:xfrm>
          <a:prstGeom prst="rect">
            <a:avLst/>
          </a:prstGeom>
          <a:ln w="57150">
            <a:solidFill>
              <a:schemeClr val="accent1">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solidFill>
                  <a:srgbClr val="C00000"/>
                </a:solidFill>
              </a:rPr>
              <a:t>Un  saluto a tutti i nostri </a:t>
            </a:r>
            <a:r>
              <a:rPr lang="it-IT" sz="2000" dirty="0" smtClean="0">
                <a:solidFill>
                  <a:srgbClr val="C00000"/>
                </a:solidFill>
              </a:rPr>
              <a:t>compagni …</a:t>
            </a:r>
            <a:endParaRPr lang="it-IT" sz="2000" dirty="0">
              <a:solidFill>
                <a:srgbClr val="C00000"/>
              </a:solidFill>
            </a:endParaRPr>
          </a:p>
        </p:txBody>
      </p:sp>
      <p:pic>
        <p:nvPicPr>
          <p:cNvPr id="10" name="Segnaposto contenuto 9" descr="IMG-20200314-WA0021.jpg"/>
          <p:cNvPicPr>
            <a:picLocks noGrp="1" noChangeAspect="1"/>
          </p:cNvPicPr>
          <p:nvPr>
            <p:ph idx="1"/>
          </p:nvPr>
        </p:nvPicPr>
        <p:blipFill>
          <a:blip r:embed="rId2"/>
          <a:stretch>
            <a:fillRect/>
          </a:stretch>
        </p:blipFill>
        <p:spPr>
          <a:xfrm rot="16200000">
            <a:off x="964382" y="3464719"/>
            <a:ext cx="2357454" cy="4000526"/>
          </a:xfrm>
          <a:ln w="57150">
            <a:solidFill>
              <a:schemeClr val="accent3">
                <a:lumMod val="75000"/>
              </a:schemeClr>
            </a:solidFill>
          </a:ln>
        </p:spPr>
      </p:pic>
      <p:pic>
        <p:nvPicPr>
          <p:cNvPr id="11" name="Immagine 10" descr="IMG-20200313-WA0047.jpg"/>
          <p:cNvPicPr>
            <a:picLocks noChangeAspect="1"/>
          </p:cNvPicPr>
          <p:nvPr/>
        </p:nvPicPr>
        <p:blipFill>
          <a:blip r:embed="rId3" cstate="print"/>
          <a:stretch>
            <a:fillRect/>
          </a:stretch>
        </p:blipFill>
        <p:spPr>
          <a:xfrm>
            <a:off x="285720" y="1643050"/>
            <a:ext cx="2143140" cy="2714644"/>
          </a:xfrm>
          <a:prstGeom prst="rect">
            <a:avLst/>
          </a:prstGeom>
          <a:ln w="57150">
            <a:solidFill>
              <a:schemeClr val="accent2">
                <a:lumMod val="40000"/>
                <a:lumOff val="60000"/>
              </a:schemeClr>
            </a:solidFill>
          </a:ln>
        </p:spPr>
      </p:pic>
      <p:pic>
        <p:nvPicPr>
          <p:cNvPr id="13" name="Immagine 12" descr="IMG-20200314-WA0056.jpg"/>
          <p:cNvPicPr>
            <a:picLocks noChangeAspect="1"/>
          </p:cNvPicPr>
          <p:nvPr/>
        </p:nvPicPr>
        <p:blipFill>
          <a:blip r:embed="rId4"/>
          <a:stretch>
            <a:fillRect/>
          </a:stretch>
        </p:blipFill>
        <p:spPr>
          <a:xfrm>
            <a:off x="3500430" y="3000372"/>
            <a:ext cx="3786214" cy="3857628"/>
          </a:xfrm>
          <a:prstGeom prst="rect">
            <a:avLst/>
          </a:prstGeom>
          <a:ln w="57150">
            <a:solidFill>
              <a:schemeClr val="accent1">
                <a:lumMod val="75000"/>
              </a:schemeClr>
            </a:solidFill>
          </a:ln>
        </p:spPr>
      </p:pic>
      <p:pic>
        <p:nvPicPr>
          <p:cNvPr id="14" name="Immagine 13" descr="IMG-20200313-WA0045.jpg"/>
          <p:cNvPicPr>
            <a:picLocks noChangeAspect="1"/>
          </p:cNvPicPr>
          <p:nvPr/>
        </p:nvPicPr>
        <p:blipFill>
          <a:blip r:embed="rId5" cstate="print"/>
          <a:stretch>
            <a:fillRect/>
          </a:stretch>
        </p:blipFill>
        <p:spPr>
          <a:xfrm>
            <a:off x="2285984" y="1643050"/>
            <a:ext cx="2143140" cy="2500330"/>
          </a:xfrm>
          <a:prstGeom prst="rect">
            <a:avLst/>
          </a:prstGeom>
          <a:ln w="57150">
            <a:solidFill>
              <a:schemeClr val="tx2">
                <a:lumMod val="50000"/>
              </a:schemeClr>
            </a:solidFill>
          </a:ln>
        </p:spPr>
      </p:pic>
      <p:pic>
        <p:nvPicPr>
          <p:cNvPr id="15" name="Immagine 14" descr="IMG-20200313-WA0046.jpg"/>
          <p:cNvPicPr>
            <a:picLocks noChangeAspect="1"/>
          </p:cNvPicPr>
          <p:nvPr/>
        </p:nvPicPr>
        <p:blipFill>
          <a:blip r:embed="rId6" cstate="print"/>
          <a:stretch>
            <a:fillRect/>
          </a:stretch>
        </p:blipFill>
        <p:spPr>
          <a:xfrm rot="5400000">
            <a:off x="4822032" y="1178704"/>
            <a:ext cx="1857389" cy="2643206"/>
          </a:xfrm>
          <a:prstGeom prst="rect">
            <a:avLst/>
          </a:prstGeom>
          <a:ln w="57150">
            <a:solidFill>
              <a:schemeClr val="accent2">
                <a:lumMod val="60000"/>
                <a:lumOff val="40000"/>
              </a:schemeClr>
            </a:solidFill>
          </a:ln>
        </p:spPr>
      </p:pic>
      <p:pic>
        <p:nvPicPr>
          <p:cNvPr id="18" name="Immagine 17" descr="IMG-20200315-WA0022.jpg"/>
          <p:cNvPicPr>
            <a:picLocks noChangeAspect="1"/>
          </p:cNvPicPr>
          <p:nvPr/>
        </p:nvPicPr>
        <p:blipFill>
          <a:blip r:embed="rId7"/>
          <a:stretch>
            <a:fillRect/>
          </a:stretch>
        </p:blipFill>
        <p:spPr>
          <a:xfrm>
            <a:off x="6643702" y="928670"/>
            <a:ext cx="2357453" cy="3214710"/>
          </a:xfrm>
          <a:prstGeom prst="rect">
            <a:avLst/>
          </a:prstGeom>
          <a:ln w="57150">
            <a:solidFill>
              <a:schemeClr val="accent2">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20200313-WA0030.jpg"/>
          <p:cNvPicPr>
            <a:picLocks noGrp="1" noChangeAspect="1"/>
          </p:cNvPicPr>
          <p:nvPr>
            <p:ph idx="1"/>
          </p:nvPr>
        </p:nvPicPr>
        <p:blipFill>
          <a:blip r:embed="rId2"/>
          <a:stretch>
            <a:fillRect/>
          </a:stretch>
        </p:blipFill>
        <p:spPr>
          <a:xfrm>
            <a:off x="142844" y="2214554"/>
            <a:ext cx="4857784" cy="4500594"/>
          </a:xfrm>
          <a:ln w="57150">
            <a:solidFill>
              <a:srgbClr val="00B050"/>
            </a:solidFill>
          </a:ln>
        </p:spPr>
      </p:pic>
      <p:pic>
        <p:nvPicPr>
          <p:cNvPr id="6" name="Immagine 5" descr="IMG-20200315-WA0018.jpg"/>
          <p:cNvPicPr>
            <a:picLocks noChangeAspect="1"/>
          </p:cNvPicPr>
          <p:nvPr/>
        </p:nvPicPr>
        <p:blipFill>
          <a:blip r:embed="rId3" cstate="print"/>
          <a:stretch>
            <a:fillRect/>
          </a:stretch>
        </p:blipFill>
        <p:spPr>
          <a:xfrm>
            <a:off x="4929190" y="1500174"/>
            <a:ext cx="3357586" cy="2500330"/>
          </a:xfrm>
          <a:prstGeom prst="rect">
            <a:avLst/>
          </a:prstGeom>
          <a:ln w="57150">
            <a:solidFill>
              <a:schemeClr val="accent2">
                <a:lumMod val="75000"/>
              </a:schemeClr>
            </a:solidFill>
          </a:ln>
        </p:spPr>
      </p:pic>
      <p:pic>
        <p:nvPicPr>
          <p:cNvPr id="9" name="Immagine 8" descr="IMG-20200314-WA0013.jpg"/>
          <p:cNvPicPr>
            <a:picLocks noChangeAspect="1"/>
          </p:cNvPicPr>
          <p:nvPr/>
        </p:nvPicPr>
        <p:blipFill>
          <a:blip r:embed="rId4" cstate="print"/>
          <a:stretch>
            <a:fillRect/>
          </a:stretch>
        </p:blipFill>
        <p:spPr>
          <a:xfrm>
            <a:off x="5000628" y="3929066"/>
            <a:ext cx="3857652" cy="2794631"/>
          </a:xfrm>
          <a:prstGeom prst="rect">
            <a:avLst/>
          </a:prstGeom>
        </p:spPr>
      </p:pic>
      <p:sp>
        <p:nvSpPr>
          <p:cNvPr id="10" name="Titolo 9"/>
          <p:cNvSpPr>
            <a:spLocks noGrp="1"/>
          </p:cNvSpPr>
          <p:nvPr>
            <p:ph type="title"/>
          </p:nvPr>
        </p:nvSpPr>
        <p:spPr/>
        <p:txBody>
          <a:bodyPr>
            <a:normAutofit/>
          </a:bodyPr>
          <a:lstStyle/>
          <a:p>
            <a:r>
              <a:rPr lang="it-IT" sz="2000" dirty="0" smtClean="0">
                <a:solidFill>
                  <a:srgbClr val="C00000"/>
                </a:solidFill>
              </a:rPr>
              <a:t>Abbiamo imparato che è ancora presto per gli </a:t>
            </a:r>
            <a:r>
              <a:rPr lang="it-IT" sz="2000" dirty="0" smtClean="0">
                <a:solidFill>
                  <a:srgbClr val="C00000"/>
                </a:solidFill>
              </a:rPr>
              <a:t>abbracci ...</a:t>
            </a:r>
            <a:endParaRPr lang="it-IT" sz="20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500042"/>
            <a:ext cx="7258072" cy="2606072"/>
          </a:xfrm>
        </p:spPr>
        <p:txBody>
          <a:bodyPr>
            <a:normAutofit/>
          </a:bodyPr>
          <a:lstStyle/>
          <a:p>
            <a:r>
              <a:rPr lang="it-IT" sz="1800" dirty="0" smtClean="0">
                <a:solidFill>
                  <a:srgbClr val="C00000"/>
                </a:solidFill>
              </a:rPr>
              <a:t>L’Obiettivo  da perseguire in questa fase, così delicata  è di motivare, sostenere  e  accompagnare  gli  alunni,  </a:t>
            </a:r>
            <a:r>
              <a:rPr lang="it-IT" sz="1800" dirty="0" err="1" smtClean="0">
                <a:solidFill>
                  <a:srgbClr val="C00000"/>
                </a:solidFill>
              </a:rPr>
              <a:t>affinchè</a:t>
            </a:r>
            <a:r>
              <a:rPr lang="it-IT" sz="1800" dirty="0" smtClean="0">
                <a:solidFill>
                  <a:srgbClr val="C00000"/>
                </a:solidFill>
              </a:rPr>
              <a:t> proseguano  il percorso formativo con  la gioia della vicinanza. Un </a:t>
            </a:r>
            <a:r>
              <a:rPr lang="it-IT" sz="1800" dirty="0" smtClean="0">
                <a:solidFill>
                  <a:srgbClr val="C00000"/>
                </a:solidFill>
              </a:rPr>
              <a:t>ringraziamento  </a:t>
            </a:r>
            <a:r>
              <a:rPr lang="it-IT" sz="1800" dirty="0" smtClean="0">
                <a:solidFill>
                  <a:srgbClr val="C00000"/>
                </a:solidFill>
              </a:rPr>
              <a:t>va  all’autore  della  storia  “Il giorno in cui </a:t>
            </a:r>
            <a:r>
              <a:rPr lang="it-IT" sz="1800" dirty="0" err="1" smtClean="0">
                <a:solidFill>
                  <a:srgbClr val="C00000"/>
                </a:solidFill>
              </a:rPr>
              <a:t>Cattivirus</a:t>
            </a:r>
            <a:r>
              <a:rPr lang="it-IT" sz="1800" dirty="0" smtClean="0">
                <a:solidFill>
                  <a:srgbClr val="C00000"/>
                </a:solidFill>
              </a:rPr>
              <a:t>  finì  KO”, Roberto  </a:t>
            </a:r>
            <a:r>
              <a:rPr lang="it-IT" sz="1800" dirty="0" err="1" smtClean="0">
                <a:solidFill>
                  <a:srgbClr val="C00000"/>
                </a:solidFill>
              </a:rPr>
              <a:t>alborghetti</a:t>
            </a:r>
            <a:r>
              <a:rPr lang="it-IT" sz="1800" dirty="0" smtClean="0">
                <a:solidFill>
                  <a:srgbClr val="C00000"/>
                </a:solidFill>
              </a:rPr>
              <a:t>, che ci ha tenuto compagnia con le sue parole di conforto,  alle  famiglie  </a:t>
            </a:r>
            <a:r>
              <a:rPr lang="it-IT" sz="1800" dirty="0" smtClean="0">
                <a:solidFill>
                  <a:srgbClr val="C00000"/>
                </a:solidFill>
              </a:rPr>
              <a:t>e  </a:t>
            </a:r>
            <a:r>
              <a:rPr lang="it-IT" sz="1800" dirty="0" smtClean="0">
                <a:solidFill>
                  <a:srgbClr val="C00000"/>
                </a:solidFill>
              </a:rPr>
              <a:t>ai  bambini  che  hanno interagito  efficacemente  anche  in  </a:t>
            </a:r>
            <a:r>
              <a:rPr lang="it-IT" sz="1800" dirty="0" err="1" smtClean="0">
                <a:solidFill>
                  <a:srgbClr val="C00000"/>
                </a:solidFill>
              </a:rPr>
              <a:t>DaD</a:t>
            </a:r>
            <a:r>
              <a:rPr lang="it-IT" sz="1800" dirty="0" smtClean="0">
                <a:solidFill>
                  <a:srgbClr val="C00000"/>
                </a:solidFill>
              </a:rPr>
              <a:t> .</a:t>
            </a:r>
            <a:br>
              <a:rPr lang="it-IT" sz="1800" dirty="0" smtClean="0">
                <a:solidFill>
                  <a:srgbClr val="C00000"/>
                </a:solidFill>
              </a:rPr>
            </a:br>
            <a:r>
              <a:rPr lang="it-IT" sz="1800" dirty="0" smtClean="0">
                <a:solidFill>
                  <a:srgbClr val="C00000"/>
                </a:solidFill>
              </a:rPr>
              <a:t>      </a:t>
            </a:r>
            <a:endParaRPr lang="it-IT" sz="1800" dirty="0">
              <a:solidFill>
                <a:srgbClr val="C00000"/>
              </a:solidFill>
            </a:endParaRPr>
          </a:p>
        </p:txBody>
      </p:sp>
      <p:pic>
        <p:nvPicPr>
          <p:cNvPr id="6" name="Segnaposto contenuto 5" descr="IMG-20200313-WA0042.jpg"/>
          <p:cNvPicPr>
            <a:picLocks noGrp="1" noChangeAspect="1"/>
          </p:cNvPicPr>
          <p:nvPr>
            <p:ph idx="1"/>
          </p:nvPr>
        </p:nvPicPr>
        <p:blipFill>
          <a:blip r:embed="rId2"/>
          <a:stretch>
            <a:fillRect/>
          </a:stretch>
        </p:blipFill>
        <p:spPr>
          <a:xfrm>
            <a:off x="285720" y="3429000"/>
            <a:ext cx="3571900" cy="3098800"/>
          </a:xfrm>
          <a:ln w="57150">
            <a:solidFill>
              <a:schemeClr val="tx2">
                <a:lumMod val="25000"/>
              </a:schemeClr>
            </a:solidFill>
          </a:ln>
        </p:spPr>
      </p:pic>
      <p:pic>
        <p:nvPicPr>
          <p:cNvPr id="7" name="Immagine 6" descr="IMG-20200313-WA0043.jpg"/>
          <p:cNvPicPr>
            <a:picLocks noChangeAspect="1"/>
          </p:cNvPicPr>
          <p:nvPr/>
        </p:nvPicPr>
        <p:blipFill>
          <a:blip r:embed="rId3"/>
          <a:stretch>
            <a:fillRect/>
          </a:stretch>
        </p:blipFill>
        <p:spPr>
          <a:xfrm>
            <a:off x="3000364" y="3000372"/>
            <a:ext cx="2857520" cy="3233740"/>
          </a:xfrm>
          <a:prstGeom prst="rect">
            <a:avLst/>
          </a:prstGeom>
          <a:ln w="57150">
            <a:solidFill>
              <a:schemeClr val="accent2"/>
            </a:solidFill>
          </a:ln>
        </p:spPr>
      </p:pic>
      <p:pic>
        <p:nvPicPr>
          <p:cNvPr id="9" name="Immagine 8" descr="IMG-20200313-WA0024.jpg"/>
          <p:cNvPicPr>
            <a:picLocks noChangeAspect="1"/>
          </p:cNvPicPr>
          <p:nvPr/>
        </p:nvPicPr>
        <p:blipFill>
          <a:blip r:embed="rId4"/>
          <a:stretch>
            <a:fillRect/>
          </a:stretch>
        </p:blipFill>
        <p:spPr>
          <a:xfrm>
            <a:off x="6072198" y="3000372"/>
            <a:ext cx="3071802" cy="2928958"/>
          </a:xfrm>
          <a:prstGeom prst="rect">
            <a:avLst/>
          </a:prstGeom>
          <a:ln w="57150">
            <a:solidFill>
              <a:schemeClr val="accent2">
                <a:lumMod val="75000"/>
              </a:schemeClr>
            </a:solidFill>
          </a:ln>
        </p:spPr>
      </p:pic>
      <p:pic>
        <p:nvPicPr>
          <p:cNvPr id="10" name="Immagine 9" descr="IMG-20200314-WA0066.jpg"/>
          <p:cNvPicPr>
            <a:picLocks noChangeAspect="1"/>
          </p:cNvPicPr>
          <p:nvPr/>
        </p:nvPicPr>
        <p:blipFill>
          <a:blip r:embed="rId5" cstate="print"/>
          <a:stretch>
            <a:fillRect/>
          </a:stretch>
        </p:blipFill>
        <p:spPr>
          <a:xfrm rot="16200000">
            <a:off x="5625705" y="3982614"/>
            <a:ext cx="1785926" cy="3964846"/>
          </a:xfrm>
          <a:prstGeom prst="rect">
            <a:avLst/>
          </a:prstGeom>
          <a:ln w="57150">
            <a:solidFill>
              <a:schemeClr val="accent4">
                <a:lumMod val="75000"/>
              </a:schemeClr>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Personalizzato 2">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530</TotalTime>
  <Words>232</Words>
  <Application>Microsoft Office PowerPoint</Application>
  <PresentationFormat>Presentazione su schermo (4:3)</PresentationFormat>
  <Paragraphs>11</Paragraphs>
  <Slides>10</Slides>
  <Notes>1</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Mito</vt:lpstr>
      <vt:lpstr>UN’ESPERIENZa  DI DIDATTICA  A DISTANZA I. C.PONTECORVO2 CLASSI SECONDE  SC. PRIMARIA  PAOLA SARRO Carissima dirigente Dottoressa Rita Cavallo, carissimi docenti, carissimi compagni di scuola, siamo giunti alla fine dell’anno scolastico 2019/2020, dopo tante video lezioni e attività in cui ognuno ha espresso se stesso, pubblichiamo con gioia immensa un lavoro collettivo svolto a distanza, ma che ci ha reso più uniti di prima. Una Storia letta e ricreata  a casa “Il giorno in cui CATTIVIRUS FINI’ KO”. Testo di ROBERTO ALBORGHETTI.   </vt:lpstr>
      <vt:lpstr>   Il 10 marzo 2020 , abbiamo preso parte a questa iniziativa , leggere a distanza  la 1^puntata della storia, dedicata alle scuole italiane, ai docenti e ai ragazzi. La storia a 7 puntate incentrata  sul problema di questi giorni: l’EMERGENZA CORONAVIRUS. Una storia per battere il virus! Una storia per imparare ad essere cittadini responsabili! In ogni puntata, proposte di  attività concrete,  ci hanno coinvolto in modo attivo ed interattivo in collaborazione con i nostri genitori. </vt:lpstr>
      <vt:lpstr> tante cose abbiamo imparato: come stare attenti a noi stessi e agli altri …</vt:lpstr>
      <vt:lpstr>Abbiamo urlato  parole  a squarciagola  per descrivere  il nostro stato d’animo…</vt:lpstr>
      <vt:lpstr>Le parole di questa storia ci hanno accompagnato in questo periodo e fatto riflettere su ciò che stava avvenendo intorno a noi. Ci hanno stimolato a superare le difficoltà. Un ringraziamento ai  medici e agli infermieri, nostri  angeli  custodi.</vt:lpstr>
      <vt:lpstr>Una storia che ci ha aiutato a sconfiggere le paure e a gestire in modo responsabile  i nostri  comportamenti …</vt:lpstr>
      <vt:lpstr>Un  saluto a tutti i nostri compagni …</vt:lpstr>
      <vt:lpstr>Abbiamo imparato che è ancora presto per gli abbracci ...</vt:lpstr>
      <vt:lpstr>L’Obiettivo  da perseguire in questa fase, così delicata  è di motivare, sostenere  e  accompagnare  gli  alunni,  affinchè proseguano  il percorso formativo con  la gioia della vicinanza. Un ringraziamento  va  all’autore  della  storia  “Il giorno in cui Cattivirus  finì  KO”, Roberto  alborghetti, che ci ha tenuto compagnia con le sue parole di conforto,  alle  famiglie  e  ai  bambini  che  hanno interagito  efficacemente  anche  in  DaD .       </vt:lpstr>
      <vt:lpstr>Un saluto affettuoso va alla nostra dirigente, dottoressa Rita cavallo, alla  quale vogliamo dire che in questa nuova esperienza abbiamo sviluppato altre competenze: competenze utili per sconfiggere una pandemia. Grazie per la sua vicinanza e Buone vacanze a tutti!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Pc-casa</dc:creator>
  <cp:lastModifiedBy>Pc-casa</cp:lastModifiedBy>
  <cp:revision>56</cp:revision>
  <dcterms:created xsi:type="dcterms:W3CDTF">2020-05-31T14:20:02Z</dcterms:created>
  <dcterms:modified xsi:type="dcterms:W3CDTF">2020-06-01T08:40:33Z</dcterms:modified>
</cp:coreProperties>
</file>